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63" r:id="rId4"/>
    <p:sldId id="264" r:id="rId5"/>
    <p:sldId id="271" r:id="rId6"/>
    <p:sldId id="272" r:id="rId7"/>
    <p:sldId id="267" r:id="rId8"/>
    <p:sldId id="259" r:id="rId9"/>
    <p:sldId id="268" r:id="rId10"/>
    <p:sldId id="269" r:id="rId11"/>
    <p:sldId id="273" r:id="rId12"/>
    <p:sldId id="274" r:id="rId13"/>
    <p:sldId id="275" r:id="rId14"/>
    <p:sldId id="260" r:id="rId15"/>
    <p:sldId id="270" r:id="rId16"/>
    <p:sldId id="279" r:id="rId17"/>
    <p:sldId id="276" r:id="rId18"/>
    <p:sldId id="261" r:id="rId19"/>
    <p:sldId id="278" r:id="rId20"/>
    <p:sldId id="277" r:id="rId21"/>
    <p:sldId id="281" r:id="rId22"/>
    <p:sldId id="262" r:id="rId23"/>
    <p:sldId id="283" r:id="rId24"/>
    <p:sldId id="265" r:id="rId25"/>
    <p:sldId id="280" r:id="rId26"/>
    <p:sldId id="266" r:id="rId27"/>
    <p:sldId id="28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2854" autoAdjust="0"/>
  </p:normalViewPr>
  <p:slideViewPr>
    <p:cSldViewPr snapToGrid="0">
      <p:cViewPr varScale="1">
        <p:scale>
          <a:sx n="51" d="100"/>
          <a:sy n="51" d="100"/>
        </p:scale>
        <p:origin x="15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8F441-30F5-4F34-B680-16F6D60740E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7AA51-566C-47D5-B052-B60C00E2E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6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History of ERM at Intuit - </a:t>
            </a:r>
            <a:r>
              <a:rPr lang="en-US" dirty="0" err="1" smtClean="0"/>
              <a:t>pg</a:t>
            </a:r>
            <a:r>
              <a:rPr lang="en-US" dirty="0" smtClean="0"/>
              <a:t> 227-228</a:t>
            </a:r>
          </a:p>
          <a:p>
            <a:pPr lvl="2"/>
            <a:r>
              <a:rPr lang="en-US" dirty="0" smtClean="0"/>
              <a:t>Began as ad hoc reactive risk management scattered throughout the organization</a:t>
            </a:r>
          </a:p>
          <a:p>
            <a:pPr lvl="2"/>
            <a:r>
              <a:rPr lang="en-US" dirty="0" smtClean="0"/>
              <a:t>2009 established the foundation of the ERM program</a:t>
            </a:r>
          </a:p>
          <a:p>
            <a:pPr lvl="2"/>
            <a:r>
              <a:rPr lang="en-US" dirty="0" smtClean="0"/>
              <a:t>Enterprise-wide common risk framework </a:t>
            </a:r>
          </a:p>
          <a:p>
            <a:pPr lvl="3"/>
            <a:r>
              <a:rPr lang="en-US" dirty="0" smtClean="0"/>
              <a:t>Inclusive of annual assessment cycle</a:t>
            </a:r>
          </a:p>
          <a:p>
            <a:pPr lvl="3"/>
            <a:r>
              <a:rPr lang="en-US" dirty="0" smtClean="0"/>
              <a:t>Integrated into strategic planning processes.</a:t>
            </a:r>
          </a:p>
          <a:p>
            <a:pPr lvl="2"/>
            <a:r>
              <a:rPr lang="en-US" dirty="0" smtClean="0"/>
              <a:t>Main focus of ERM is building a sustainable risk management capability continuously</a:t>
            </a:r>
          </a:p>
          <a:p>
            <a:pPr lvl="1"/>
            <a:r>
              <a:rPr lang="en-US" dirty="0" smtClean="0"/>
              <a:t>Core principles of ERM – </a:t>
            </a:r>
            <a:r>
              <a:rPr lang="en-US" dirty="0" err="1" smtClean="0"/>
              <a:t>pg</a:t>
            </a:r>
            <a:r>
              <a:rPr lang="en-US" dirty="0" smtClean="0"/>
              <a:t> 228</a:t>
            </a:r>
          </a:p>
          <a:p>
            <a:pPr lvl="2"/>
            <a:r>
              <a:rPr lang="en-US" dirty="0" smtClean="0"/>
              <a:t>Common risk framework enterprise-wide</a:t>
            </a:r>
          </a:p>
          <a:p>
            <a:pPr lvl="2"/>
            <a:r>
              <a:rPr lang="en-US" dirty="0" smtClean="0"/>
              <a:t>Assessing risks on an ongoing basis</a:t>
            </a:r>
          </a:p>
          <a:p>
            <a:pPr lvl="2"/>
            <a:r>
              <a:rPr lang="en-US" dirty="0" smtClean="0"/>
              <a:t>Focusing on the most significant risks</a:t>
            </a:r>
          </a:p>
          <a:p>
            <a:pPr lvl="2"/>
            <a:r>
              <a:rPr lang="en-US" dirty="0" smtClean="0"/>
              <a:t>Clearly defined ownership and accountability for risk management</a:t>
            </a:r>
          </a:p>
          <a:p>
            <a:pPr lvl="2"/>
            <a:r>
              <a:rPr lang="en-US" dirty="0" smtClean="0"/>
              <a:t>Performance measurement and monitoring</a:t>
            </a:r>
          </a:p>
          <a:p>
            <a:pPr lvl="1"/>
            <a:r>
              <a:rPr lang="en-US" dirty="0" smtClean="0"/>
              <a:t>ERM Maturity model – </a:t>
            </a:r>
            <a:r>
              <a:rPr lang="en-US" dirty="0" err="1" smtClean="0"/>
              <a:t>pg</a:t>
            </a:r>
            <a:r>
              <a:rPr lang="en-US" dirty="0" smtClean="0"/>
              <a:t> 229</a:t>
            </a:r>
          </a:p>
          <a:p>
            <a:pPr lvl="2"/>
            <a:r>
              <a:rPr lang="en-US" dirty="0" smtClean="0"/>
              <a:t>Ad hoc risk management</a:t>
            </a:r>
          </a:p>
          <a:p>
            <a:pPr lvl="3"/>
            <a:r>
              <a:rPr lang="en-US" dirty="0" smtClean="0"/>
              <a:t>Addresses specific problems or on the fly issues</a:t>
            </a:r>
          </a:p>
          <a:p>
            <a:pPr lvl="2"/>
            <a:r>
              <a:rPr lang="en-US" dirty="0" smtClean="0"/>
              <a:t>Targeted risk management</a:t>
            </a:r>
          </a:p>
          <a:p>
            <a:pPr lvl="3"/>
            <a:r>
              <a:rPr lang="en-US" dirty="0" smtClean="0"/>
              <a:t>Independent risk management activities limited to a set of specific risk areas</a:t>
            </a:r>
          </a:p>
          <a:p>
            <a:pPr lvl="2"/>
            <a:r>
              <a:rPr lang="en-US" dirty="0" smtClean="0"/>
              <a:t>Integrated risk framework</a:t>
            </a:r>
          </a:p>
          <a:p>
            <a:pPr lvl="3"/>
            <a:r>
              <a:rPr lang="en-US" dirty="0" smtClean="0"/>
              <a:t>A common, respectable enterprise framework inclusive of ownership, accountability, and performance reporting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7AA51-566C-47D5-B052-B60C00E2EB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685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ERM Program Performance 0 </a:t>
            </a:r>
            <a:r>
              <a:rPr lang="en-US" dirty="0" err="1" smtClean="0"/>
              <a:t>pg</a:t>
            </a:r>
            <a:r>
              <a:rPr lang="en-US" dirty="0" smtClean="0"/>
              <a:t> 230-</a:t>
            </a:r>
          </a:p>
          <a:p>
            <a:pPr lvl="2"/>
            <a:r>
              <a:rPr lang="en-US" dirty="0" smtClean="0"/>
              <a:t>Measurement of performance through key risk indicators (KRI)</a:t>
            </a:r>
          </a:p>
          <a:p>
            <a:pPr lvl="3"/>
            <a:r>
              <a:rPr lang="en-US" dirty="0" smtClean="0"/>
              <a:t>Understand how potential emerging risks or trends may impact current risks, opportunities, and strategies</a:t>
            </a:r>
          </a:p>
          <a:p>
            <a:pPr lvl="3"/>
            <a:r>
              <a:rPr lang="en-US" dirty="0" smtClean="0"/>
              <a:t>Measure the effectiveness of risk management activities</a:t>
            </a:r>
          </a:p>
          <a:p>
            <a:pPr lvl="2"/>
            <a:r>
              <a:rPr lang="en-US" dirty="0" smtClean="0"/>
              <a:t>Biggest challenge is knowing what to measure</a:t>
            </a:r>
          </a:p>
          <a:p>
            <a:pPr lvl="2"/>
            <a:r>
              <a:rPr lang="en-US" dirty="0" smtClean="0"/>
              <a:t>KPI’s must be able to be tangible, flexible, standardized, and outcome or objective focused</a:t>
            </a:r>
          </a:p>
          <a:p>
            <a:pPr lvl="1"/>
            <a:r>
              <a:rPr lang="en-US" dirty="0" smtClean="0"/>
              <a:t>Performance Analysis of Data – </a:t>
            </a:r>
            <a:r>
              <a:rPr lang="en-US" dirty="0" err="1" smtClean="0"/>
              <a:t>pg</a:t>
            </a:r>
            <a:r>
              <a:rPr lang="en-US" dirty="0" smtClean="0"/>
              <a:t> 232-233</a:t>
            </a:r>
          </a:p>
          <a:p>
            <a:pPr lvl="2"/>
            <a:r>
              <a:rPr lang="en-US" dirty="0" smtClean="0"/>
              <a:t> Data analysis transforms the performance information to make it useful input, which in turn assists leaders in making informed decisions</a:t>
            </a:r>
          </a:p>
          <a:p>
            <a:pPr lvl="2"/>
            <a:r>
              <a:rPr lang="en-US" dirty="0" smtClean="0"/>
              <a:t>Failure mode and effects analysis – FMEA - identifies potential failure points based on certain conditions and assists in mitigation planning</a:t>
            </a:r>
          </a:p>
          <a:p>
            <a:pPr lvl="2"/>
            <a:r>
              <a:rPr lang="en-US" dirty="0" smtClean="0"/>
              <a:t>Regression analysis – provides information on the relationship between one dependent variable and one or more independent variables to understand the correlation between different risks</a:t>
            </a:r>
          </a:p>
          <a:p>
            <a:pPr lvl="2"/>
            <a:r>
              <a:rPr lang="en-US" dirty="0" smtClean="0"/>
              <a:t>Pareto analysis – measures the frequency of issues from most to least frequent and allows decisions to be made focused on timeliness and severity</a:t>
            </a:r>
          </a:p>
          <a:p>
            <a:pPr lvl="2"/>
            <a:r>
              <a:rPr lang="en-US" dirty="0" smtClean="0"/>
              <a:t>Root cause analysis – designed to identify and correct the fundamental root cause of the problem</a:t>
            </a:r>
          </a:p>
          <a:p>
            <a:pPr lvl="2"/>
            <a:r>
              <a:rPr lang="en-US" dirty="0" smtClean="0"/>
              <a:t>Scenario analysis – uses specific scenarios to understand potential outcomes</a:t>
            </a:r>
          </a:p>
          <a:p>
            <a:pPr lvl="2"/>
            <a:r>
              <a:rPr lang="en-US" dirty="0" smtClean="0"/>
              <a:t>Benchmarking – comparing company practices to best practices in the industry</a:t>
            </a:r>
          </a:p>
          <a:p>
            <a:pPr lvl="2"/>
            <a:r>
              <a:rPr lang="en-US" dirty="0" smtClean="0"/>
              <a:t>Threat analysis – Evaluate broad spectrum of areas  for threats – weather, natural disasters, criminal activity, legal, regulatory, technology, etc..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7AA51-566C-47D5-B052-B60C00E2EB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50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City of Edmonton Historical Context and ERM Development – pages 281-284</a:t>
            </a:r>
          </a:p>
          <a:p>
            <a:pPr lvl="2"/>
            <a:r>
              <a:rPr lang="en-US" dirty="0" smtClean="0"/>
              <a:t>Grown through 1880 settlements, rail connections, Klondike gold rush</a:t>
            </a:r>
          </a:p>
          <a:p>
            <a:pPr lvl="2"/>
            <a:r>
              <a:rPr lang="en-US" dirty="0" smtClean="0"/>
              <a:t>Agricultural center, oil capital of Canada, oil sands development of northern Alberta</a:t>
            </a:r>
          </a:p>
          <a:p>
            <a:pPr lvl="2"/>
            <a:r>
              <a:rPr lang="en-US" dirty="0" smtClean="0"/>
              <a:t> 2003 the Office of the City Auditor created the beginning of the ERM framework – Corporate Business Risk Planning model</a:t>
            </a:r>
          </a:p>
          <a:p>
            <a:pPr lvl="2"/>
            <a:r>
              <a:rPr lang="en-US" dirty="0" smtClean="0"/>
              <a:t>2005 Audit found the ERM was being used, but did not integrate into business plans</a:t>
            </a:r>
          </a:p>
          <a:p>
            <a:pPr lvl="3"/>
            <a:r>
              <a:rPr lang="en-US" dirty="0" smtClean="0"/>
              <a:t>CFO was appointed sponsor for the ERM program</a:t>
            </a:r>
          </a:p>
          <a:p>
            <a:pPr lvl="3"/>
            <a:r>
              <a:rPr lang="en-US" dirty="0" smtClean="0"/>
              <a:t>Audit committee of city governance had board responsibility</a:t>
            </a:r>
          </a:p>
          <a:p>
            <a:pPr lvl="3"/>
            <a:r>
              <a:rPr lang="en-US" dirty="0" smtClean="0"/>
              <a:t>2011 a general Program Manager was added and an ERM working committee </a:t>
            </a:r>
          </a:p>
          <a:p>
            <a:pPr lvl="3"/>
            <a:r>
              <a:rPr lang="en-US" dirty="0" smtClean="0"/>
              <a:t>2012 a ERM Program Manager was added to assist the Program Manager</a:t>
            </a:r>
          </a:p>
          <a:p>
            <a:pPr lvl="1"/>
            <a:r>
              <a:rPr lang="en-US" dirty="0" smtClean="0"/>
              <a:t>The 5 question approach of the City of Edmonton to ERM – </a:t>
            </a:r>
            <a:r>
              <a:rPr lang="en-US" dirty="0" err="1" smtClean="0"/>
              <a:t>pg</a:t>
            </a:r>
            <a:r>
              <a:rPr lang="en-US" dirty="0" smtClean="0"/>
              <a:t> 283</a:t>
            </a:r>
          </a:p>
          <a:p>
            <a:pPr lvl="2"/>
            <a:r>
              <a:rPr lang="en-US" dirty="0" smtClean="0"/>
              <a:t>What are our long-term vision and goals?</a:t>
            </a:r>
          </a:p>
          <a:p>
            <a:pPr lvl="2"/>
            <a:r>
              <a:rPr lang="en-US" dirty="0" smtClean="0"/>
              <a:t>What strategy will help achieve the vision?</a:t>
            </a:r>
          </a:p>
          <a:p>
            <a:pPr lvl="2"/>
            <a:r>
              <a:rPr lang="en-US" dirty="0" smtClean="0"/>
              <a:t>What objectives will achieve the strategy?</a:t>
            </a:r>
          </a:p>
          <a:p>
            <a:pPr lvl="2"/>
            <a:r>
              <a:rPr lang="en-US" dirty="0" smtClean="0"/>
              <a:t>What performance measures will show whether the objectives are achieved?</a:t>
            </a:r>
          </a:p>
          <a:p>
            <a:pPr lvl="2"/>
            <a:r>
              <a:rPr lang="en-US" dirty="0" smtClean="0"/>
              <a:t>What risks will interfere with achievement of the objectives?</a:t>
            </a:r>
          </a:p>
          <a:p>
            <a:pPr lvl="2"/>
            <a:r>
              <a:rPr lang="en-US" dirty="0" smtClean="0"/>
              <a:t>These questions required results based budgeting model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7AA51-566C-47D5-B052-B60C00E2EB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96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Company background – </a:t>
            </a:r>
            <a:r>
              <a:rPr lang="en-US" dirty="0" err="1" smtClean="0"/>
              <a:t>pg</a:t>
            </a:r>
            <a:r>
              <a:rPr lang="en-US" dirty="0" smtClean="0"/>
              <a:t> 363-367</a:t>
            </a:r>
          </a:p>
          <a:p>
            <a:pPr lvl="2"/>
            <a:r>
              <a:rPr lang="en-US" dirty="0" smtClean="0"/>
              <a:t>Small private manufacturer of power window assemblies for automobile manufacturers’ plants based in southern Ontario, Canada </a:t>
            </a:r>
          </a:p>
          <a:p>
            <a:pPr lvl="2"/>
            <a:r>
              <a:rPr lang="en-US" dirty="0" smtClean="0"/>
              <a:t>Products are considered a commodity</a:t>
            </a:r>
          </a:p>
          <a:p>
            <a:pPr lvl="2"/>
            <a:r>
              <a:rPr lang="en-US" dirty="0" smtClean="0"/>
              <a:t>Focus on low-cost manufacturing mainly in the Windsor and southwest Ontario areas</a:t>
            </a:r>
          </a:p>
          <a:p>
            <a:pPr lvl="2"/>
            <a:r>
              <a:rPr lang="en-US" dirty="0" smtClean="0"/>
              <a:t>Availability of low labor and a low cost of manufacturing</a:t>
            </a:r>
          </a:p>
          <a:p>
            <a:pPr lvl="2"/>
            <a:r>
              <a:rPr lang="en-US" dirty="0" smtClean="0"/>
              <a:t>Material costs dictated degree of profitability due to low cost strategy of production</a:t>
            </a:r>
          </a:p>
          <a:p>
            <a:pPr lvl="1"/>
            <a:r>
              <a:rPr lang="en-US" dirty="0" smtClean="0"/>
              <a:t>Main risk – building sturdy and reliable quality parts with no needed technological changes or expected changes leaves little room for competitive advantage</a:t>
            </a:r>
          </a:p>
          <a:p>
            <a:pPr lvl="1"/>
            <a:r>
              <a:rPr lang="en-US" dirty="0" smtClean="0"/>
              <a:t>Management team – </a:t>
            </a:r>
            <a:r>
              <a:rPr lang="en-US" dirty="0" err="1" smtClean="0"/>
              <a:t>pg</a:t>
            </a:r>
            <a:r>
              <a:rPr lang="en-US" dirty="0" smtClean="0"/>
              <a:t> 368</a:t>
            </a:r>
          </a:p>
          <a:p>
            <a:pPr lvl="2"/>
            <a:r>
              <a:rPr lang="en-US" dirty="0" smtClean="0"/>
              <a:t>Owner – Steve </a:t>
            </a:r>
            <a:r>
              <a:rPr lang="en-US" dirty="0" err="1" smtClean="0"/>
              <a:t>MacLinden</a:t>
            </a:r>
            <a:r>
              <a:rPr lang="en-US" dirty="0" smtClean="0"/>
              <a:t> – 100% owner</a:t>
            </a:r>
          </a:p>
          <a:p>
            <a:pPr lvl="2"/>
            <a:r>
              <a:rPr lang="en-US" dirty="0" smtClean="0"/>
              <a:t>Rory Sullivan – operational GM</a:t>
            </a:r>
          </a:p>
          <a:p>
            <a:pPr lvl="2"/>
            <a:r>
              <a:rPr lang="en-US" dirty="0" smtClean="0"/>
              <a:t>Casey </a:t>
            </a:r>
            <a:r>
              <a:rPr lang="en-US" dirty="0" err="1" smtClean="0"/>
              <a:t>Dobbelstyn</a:t>
            </a:r>
            <a:r>
              <a:rPr lang="en-US" dirty="0" smtClean="0"/>
              <a:t> – Sales Manager</a:t>
            </a:r>
          </a:p>
          <a:p>
            <a:pPr lvl="2"/>
            <a:r>
              <a:rPr lang="en-US" dirty="0" smtClean="0"/>
              <a:t>Cathy Williams – Treasurer/CFO</a:t>
            </a:r>
          </a:p>
          <a:p>
            <a:pPr lvl="1"/>
            <a:r>
              <a:rPr lang="en-US" dirty="0" smtClean="0"/>
              <a:t>New contract bid – </a:t>
            </a:r>
            <a:r>
              <a:rPr lang="en-US" dirty="0" err="1" smtClean="0"/>
              <a:t>pg</a:t>
            </a:r>
            <a:r>
              <a:rPr lang="en-US" dirty="0" smtClean="0"/>
              <a:t> 369-374</a:t>
            </a:r>
          </a:p>
          <a:p>
            <a:pPr lvl="2"/>
            <a:r>
              <a:rPr lang="en-US" dirty="0" smtClean="0"/>
              <a:t>Upside risks</a:t>
            </a:r>
          </a:p>
          <a:p>
            <a:pPr lvl="3"/>
            <a:r>
              <a:rPr lang="en-US" dirty="0" smtClean="0"/>
              <a:t>Increase sales 100% over next five years</a:t>
            </a:r>
          </a:p>
          <a:p>
            <a:pPr lvl="3"/>
            <a:r>
              <a:rPr lang="en-US" dirty="0" smtClean="0"/>
              <a:t>Double size of company</a:t>
            </a:r>
          </a:p>
          <a:p>
            <a:pPr lvl="3"/>
            <a:r>
              <a:rPr lang="en-US" dirty="0" smtClean="0"/>
              <a:t>International exposure</a:t>
            </a:r>
          </a:p>
          <a:p>
            <a:pPr lvl="3"/>
            <a:r>
              <a:rPr lang="en-US" dirty="0" smtClean="0"/>
              <a:t>Low operational risk due to compensation for any technical changes</a:t>
            </a:r>
          </a:p>
          <a:p>
            <a:pPr lvl="3"/>
            <a:r>
              <a:rPr lang="en-US" dirty="0" smtClean="0"/>
              <a:t>Possible extension for 3 additional years</a:t>
            </a:r>
          </a:p>
          <a:p>
            <a:pPr lvl="2"/>
            <a:r>
              <a:rPr lang="en-US" dirty="0" smtClean="0"/>
              <a:t>Downside risks</a:t>
            </a:r>
          </a:p>
          <a:p>
            <a:pPr lvl="3"/>
            <a:r>
              <a:rPr lang="en-US" dirty="0" smtClean="0"/>
              <a:t>Small profit margin of 8% </a:t>
            </a:r>
          </a:p>
          <a:p>
            <a:pPr lvl="3"/>
            <a:r>
              <a:rPr lang="en-US" dirty="0" smtClean="0"/>
              <a:t>Denominated in US dollars causing currency risks</a:t>
            </a:r>
          </a:p>
          <a:p>
            <a:pPr lvl="3"/>
            <a:r>
              <a:rPr lang="en-US" dirty="0" smtClean="0"/>
              <a:t>Inflation differentials between US and Canada as contract uses US Producer Price Index (PPI)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7AA51-566C-47D5-B052-B60C00E2EB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121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2012 Malaysia’s Security Commission established a comply or explain code for risk management – </a:t>
            </a:r>
            <a:r>
              <a:rPr lang="en-US" dirty="0" err="1" smtClean="0"/>
              <a:t>pg</a:t>
            </a:r>
            <a:r>
              <a:rPr lang="en-US" dirty="0" smtClean="0"/>
              <a:t> 625</a:t>
            </a:r>
          </a:p>
          <a:p>
            <a:pPr lvl="2"/>
            <a:r>
              <a:rPr lang="en-US" dirty="0" smtClean="0"/>
              <a:t>Sound framework of managed risks</a:t>
            </a:r>
          </a:p>
          <a:p>
            <a:pPr lvl="2"/>
            <a:r>
              <a:rPr lang="en-US" dirty="0" smtClean="0"/>
              <a:t>Understand principal risks of all aspects of the business</a:t>
            </a:r>
          </a:p>
          <a:p>
            <a:pPr lvl="2"/>
            <a:r>
              <a:rPr lang="en-US" dirty="0" smtClean="0"/>
              <a:t>Recognize business decisions involved taking of appropriate risks</a:t>
            </a:r>
          </a:p>
          <a:p>
            <a:pPr lvl="2"/>
            <a:r>
              <a:rPr lang="en-US" dirty="0" smtClean="0"/>
              <a:t>Achieve balance between risks incurred and potential returns to shareholders</a:t>
            </a:r>
          </a:p>
          <a:p>
            <a:pPr lvl="2"/>
            <a:r>
              <a:rPr lang="en-US" dirty="0" smtClean="0"/>
              <a:t>Ensure systems that effectively monitor and manage risks</a:t>
            </a:r>
          </a:p>
          <a:p>
            <a:pPr lvl="2"/>
            <a:r>
              <a:rPr lang="en-US" dirty="0" smtClean="0"/>
              <a:t>Company risk tolerance and tie to key business risks to safeguard shareholders</a:t>
            </a:r>
          </a:p>
          <a:p>
            <a:pPr lvl="2"/>
            <a:r>
              <a:rPr lang="en-US" dirty="0" smtClean="0"/>
              <a:t>Annual report disclosure of main risk management framework and internal control</a:t>
            </a:r>
          </a:p>
          <a:p>
            <a:pPr lvl="1"/>
            <a:r>
              <a:rPr lang="en-US" dirty="0" smtClean="0"/>
              <a:t>ERM framework within Astro Overseas Limited (AOL) – </a:t>
            </a:r>
            <a:r>
              <a:rPr lang="en-US" dirty="0" err="1" smtClean="0"/>
              <a:t>pg</a:t>
            </a:r>
            <a:r>
              <a:rPr lang="en-US" dirty="0" smtClean="0"/>
              <a:t> 629-636</a:t>
            </a:r>
          </a:p>
          <a:p>
            <a:pPr lvl="2"/>
            <a:r>
              <a:rPr lang="en-US" dirty="0" smtClean="0"/>
              <a:t>Company responsible for all international investments </a:t>
            </a:r>
          </a:p>
          <a:p>
            <a:pPr lvl="2"/>
            <a:r>
              <a:rPr lang="en-US" dirty="0" smtClean="0"/>
              <a:t>Migration of the ERM from disaster recovery, business continuity, to full enterprise risk management</a:t>
            </a:r>
          </a:p>
          <a:p>
            <a:pPr lvl="2"/>
            <a:r>
              <a:rPr lang="en-US" dirty="0" smtClean="0"/>
              <a:t>ERM directly integrated into company acquisition processes</a:t>
            </a:r>
          </a:p>
          <a:p>
            <a:pPr lvl="3"/>
            <a:r>
              <a:rPr lang="en-US" dirty="0" err="1" smtClean="0"/>
              <a:t>Preacquisition</a:t>
            </a:r>
            <a:r>
              <a:rPr lang="en-US" dirty="0" smtClean="0"/>
              <a:t> – Gain preliminary acquisition process</a:t>
            </a:r>
          </a:p>
          <a:p>
            <a:pPr lvl="3"/>
            <a:r>
              <a:rPr lang="en-US" dirty="0" smtClean="0"/>
              <a:t>Monitor and Review phase – expands </a:t>
            </a:r>
            <a:r>
              <a:rPr lang="en-US" dirty="0" err="1" smtClean="0"/>
              <a:t>preacquisition</a:t>
            </a:r>
            <a:r>
              <a:rPr lang="en-US" dirty="0" smtClean="0"/>
              <a:t> and coordination of strategic objectives</a:t>
            </a:r>
          </a:p>
          <a:p>
            <a:pPr lvl="3"/>
            <a:r>
              <a:rPr lang="en-US" dirty="0" smtClean="0"/>
              <a:t>Post acquisition – execution of ERM into new company and set up of exit/divestment strategy</a:t>
            </a:r>
          </a:p>
          <a:p>
            <a:pPr lvl="2"/>
            <a:r>
              <a:rPr lang="en-US" dirty="0" smtClean="0"/>
              <a:t>Phase 1 – 30 days with awareness training sessions and interview stage</a:t>
            </a:r>
          </a:p>
          <a:p>
            <a:pPr lvl="2"/>
            <a:r>
              <a:rPr lang="en-US" dirty="0" smtClean="0"/>
              <a:t>Phase II – 20 days combining top down and bottom up approaches to strategy and ERM</a:t>
            </a:r>
          </a:p>
          <a:p>
            <a:pPr lvl="2"/>
            <a:r>
              <a:rPr lang="en-US" dirty="0" smtClean="0"/>
              <a:t>Phase III – 10 days with sustainability step and integration into new acquisition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7AA51-566C-47D5-B052-B60C00E2EB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114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9BMfEeK4&amp;id=2F73B5587127A0F16DEEF54403CB88BF50E357EE&amp;thid=OIP.9BMfEeK4k6BO9vw7MTf4sAE9DE&amp;mediaurl=http%3a%2f%2fwww.oslriskmanagement.com%2fuploads%2foptimadmin%2fimage%2fimage%2f32%2fROV_ERM.JPG&amp;exph=383&amp;expw=617&amp;q=ERM+implementation+for+venture+capital+firms&amp;simid=608020496031025654&amp;selectedIndex=3&amp;ajaxhist=0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7AA51-566C-47D5-B052-B60C00E2EB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82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xBvm%2bCAs&amp;id=691DCCB88AAE151F13F6776D25E38F8F435533D7&amp;thid=OIP.xBvm-CAsIBF4aU7J-OT1GQEgDY&amp;mediaurl=http%3a%2f%2fslideplayer.com%2f6833617%2f23%2fimages%2f23%2fERM%253A%2bValue%2bin%2bthe%2bSum%2bof%2bthe%2bParts.jpg&amp;exph=720&amp;expw=960&amp;q=erm+reporting+and+monitoring+structure&amp;simid=608052003914845417&amp;selectedIndex=7&amp;ajaxhist=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7AA51-566C-47D5-B052-B60C00E2EB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97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https://www.bing.com/videos/search?q=ERM+venture+capital+explanation&amp;&amp;view=detail&amp;mid=9B7A66353FC02ABF5CBE9B7A66353FC02ABF5CBE&amp;FORM=VRDGAR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7AA51-566C-47D5-B052-B60C00E2EB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38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09D06B-8E6C-42B9-9E17-97CD5D1EF5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CE9A132-5CA6-4F0A-BCED-143033A97D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7D4BD4F-4FB8-4978-B222-00B9C6EF9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8347-9122-4152-AB13-9E87ADCBCDF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8D24FC3-F1DA-4637-9C27-5EB6B767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8CE7E2-3B22-4A81-83ED-3EF3EE719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E2922-70FA-4D4B-BFA1-FC8446EB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3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16C6F5-F8FA-40B0-8CB6-661A171BB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2AEC46E-2187-4DAC-848F-FDE916977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8A1FDDA-693B-4B1A-B966-5DDBD9735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8347-9122-4152-AB13-9E87ADCBCDF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B7AD3FB-C7CB-45D0-A537-656B15EAC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E7FF411-F6EA-4974-993E-27E7413B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E2922-70FA-4D4B-BFA1-FC8446EB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55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33A6CE-9276-4CE1-9B1B-7F01D082C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0403189-D2BD-4EDB-B1AF-61CA40BC4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17D1F54-6D01-47B2-BB89-C4AE137E3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8347-9122-4152-AB13-9E87ADCBCDF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513D7EB-B783-4C05-89D6-89D2A5141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699F2E6-21CA-48B0-A1DE-62C3B1AE4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E2922-70FA-4D4B-BFA1-FC8446EB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290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371B81-FBCF-46D6-85CE-B840FE981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023A524-95D0-4E07-B2FE-618E59E15E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E3ED730-4672-40DB-8EE7-75205052F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4FB91B0-B070-4A9A-9C6C-DC80E4AF5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8347-9122-4152-AB13-9E87ADCBCDF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629ED14-3E76-4933-8534-6499248B7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458D506-20C1-42B9-9ED7-1B59CEF00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E2922-70FA-4D4B-BFA1-FC8446EB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41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88DCB8-575C-41F0-A743-5612D38BB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BB0A83-1F8B-48EC-B579-BC4E84E30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F257C76-0198-4C2D-8A27-3E4895521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2EF7EB5-863F-4260-8495-0C1173FDF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18A8995-3857-4B16-BAFF-7FDAE99A9C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1E3EB8D-6D63-4B17-88F7-85CE14228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8347-9122-4152-AB13-9E87ADCBCDF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953E732-9CC7-429F-99F6-25D8908CD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ED18ABF-326E-40D9-893E-E06AD42DD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E2922-70FA-4D4B-BFA1-FC8446EB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90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E23E2B-47DB-4D7A-B605-1F83DAD2C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0EB0B1FE-ADEF-4AC5-9B2A-EE59DC515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8347-9122-4152-AB13-9E87ADCBCDF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6A4A768-D0AA-4F9E-8A53-3C6745661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CB3289D-7A12-4E64-B14D-57DBE07AA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E2922-70FA-4D4B-BFA1-FC8446EB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64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659D143-9597-4504-AA7F-C206B28EE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8347-9122-4152-AB13-9E87ADCBCDF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D750E93-DDAD-47FC-8545-B03D0183B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C684DF6-2088-4C9B-A6A1-E75F75B08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E2922-70FA-4D4B-BFA1-FC8446EB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447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B9F918-5961-47E7-9FFD-02306CFB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244359-F5BF-42C5-9204-DC81710AF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52DA694-BB21-4A26-B2FD-9DDB81A5D5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09D059E-6D5B-466D-AA56-C3359B6A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8347-9122-4152-AB13-9E87ADCBCDF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9E9795B-EC2C-4CA1-8C6B-48F98876D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06A8BB1-9955-4B68-99BF-8E3175F92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E2922-70FA-4D4B-BFA1-FC8446EB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255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CE7385-4C02-45A2-A3DD-967D1EF9A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72F5862-FEB1-4771-B81A-BDF272DFA8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A4A0CDA-33B5-4E8A-B259-7D5B5C5360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48B8E91-61EB-4DE8-80D6-8A43D85AB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8347-9122-4152-AB13-9E87ADCBCDF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6D42ED2-3548-49D1-8E87-FCC447FBE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62AA8DE-2B27-439C-A89D-4FBEAB002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E2922-70FA-4D4B-BFA1-FC8446EB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8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3A7827-4956-46FB-BC85-97D4439A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09C227E-BAAA-4CD7-B220-CE02AB8F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9CB6607-B870-4129-8573-F06BB2FE6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8347-9122-4152-AB13-9E87ADCBCDF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56306E6-135A-46D6-B223-4A9CBD05C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A92DE4E-830D-4FE2-AB71-D0A31DE75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E2922-70FA-4D4B-BFA1-FC8446EB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81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08A4218-554D-4186-8BCC-A0B6EFB86D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C71FB59-E1B9-415A-8F2F-5E4BE76755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DB71FE9-1B82-4380-9E51-BC165341B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8347-9122-4152-AB13-9E87ADCBCDF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A273B3A-DB82-4CD3-902A-D65AFD918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7764273-6BD3-4B33-803F-72AA109CC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E2922-70FA-4D4B-BFA1-FC8446EB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1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E694322-6961-4ACF-A04D-78B0054BD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05C57A8-3099-4AD0-B1E9-744FDF244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65CA47C-F1D7-4653-BF87-42BE84248C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88347-9122-4152-AB13-9E87ADCBCDFA}" type="datetimeFigureOut">
              <a:rPr lang="en-US" smtClean="0"/>
              <a:t>7/4/2019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3076EA6-56D7-4005-BE51-1DD8AE08B7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591BC2-7044-4846-BC39-AC961316F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E2922-70FA-4D4B-BFA1-FC8446EB8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1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JvE21gl_ZA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mAeiiSM4CU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ZUvaKm7kdA" TargetMode="Externa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B20F93-99D3-4483-AF98-7A2D7D80B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0904" y="2504661"/>
            <a:ext cx="10363200" cy="2411896"/>
          </a:xfrm>
        </p:spPr>
        <p:txBody>
          <a:bodyPr>
            <a:normAutofit fontScale="90000"/>
          </a:bodyPr>
          <a:lstStyle/>
          <a:p>
            <a:r>
              <a:rPr lang="en-US" dirty="0"/>
              <a:t>Module 7</a:t>
            </a:r>
            <a:br>
              <a:rPr lang="en-US" dirty="0"/>
            </a:br>
            <a:r>
              <a:rPr lang="en-US" dirty="0"/>
              <a:t>Intuit, the City of Edmonton, Kilgore, Middle Eastern Oil and Gas, and Malaysia’s Media all integrating ERM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766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12 </a:t>
            </a:r>
            <a:br>
              <a:rPr lang="en-US" dirty="0"/>
            </a:br>
            <a:r>
              <a:rPr lang="en-US" dirty="0"/>
              <a:t>Measuring Performance at Intuit: A Value-Added Component in ERM Programs </a:t>
            </a:r>
          </a:p>
        </p:txBody>
      </p:sp>
    </p:spTree>
    <p:extLst>
      <p:ext uri="{BB962C8B-B14F-4D97-AF65-F5344CB8AC3E}">
        <p14:creationId xmlns:p14="http://schemas.microsoft.com/office/powerpoint/2010/main" val="210661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" y="1614791"/>
            <a:ext cx="10479469" cy="4085617"/>
          </a:xfrm>
        </p:spPr>
      </p:pic>
    </p:spTree>
    <p:extLst>
      <p:ext uri="{BB962C8B-B14F-4D97-AF65-F5344CB8AC3E}">
        <p14:creationId xmlns:p14="http://schemas.microsoft.com/office/powerpoint/2010/main" val="2778105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67" y="431877"/>
            <a:ext cx="6556442" cy="5618727"/>
          </a:xfrm>
        </p:spPr>
      </p:pic>
    </p:spTree>
    <p:extLst>
      <p:ext uri="{BB962C8B-B14F-4D97-AF65-F5344CB8AC3E}">
        <p14:creationId xmlns:p14="http://schemas.microsoft.com/office/powerpoint/2010/main" val="1082554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6C5ABC9-6C61-406D-A54A-CE65F5AE9896}"/>
              </a:ext>
            </a:extLst>
          </p:cNvPr>
          <p:cNvSpPr txBox="1"/>
          <p:nvPr/>
        </p:nvSpPr>
        <p:spPr>
          <a:xfrm>
            <a:off x="1623391" y="413994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ERM Regression Analysis Example Report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5DFA28-A08E-4942-8C53-CD1CE0150CD9}"/>
              </a:ext>
            </a:extLst>
          </p:cNvPr>
          <p:cNvSpPr txBox="1"/>
          <p:nvPr/>
        </p:nvSpPr>
        <p:spPr>
          <a:xfrm>
            <a:off x="534572" y="5767754"/>
            <a:ext cx="1101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7VHK52tS&amp;id=04B8A108A576723209E6022F405AA7C1EC444A51&amp;thid=OIP.7VHK52tSCgWyqqNyNoPEwQEYEs&amp;mediaurl=http%3a%2f%2fwww.mdpi.com%2fentropy%2fentropy-17-04602%2farticle_deploy%2fhtml%2fimages%2fentropy-17-04602f3-1024.png&amp;exph=1094&amp;expw=1024&amp;q=ERM+Regression+analysis&amp;simid=608048782716963121&amp;selectedIndex=5&amp;ajaxhist=0</a:t>
            </a:r>
          </a:p>
        </p:txBody>
      </p:sp>
      <p:pic>
        <p:nvPicPr>
          <p:cNvPr id="3" name="Picture 2" descr="A close up of a map&#10;&#10;Description generated with very high confidence">
            <a:extLst>
              <a:ext uri="{FF2B5EF4-FFF2-40B4-BE49-F238E27FC236}">
                <a16:creationId xmlns="" xmlns:a16="http://schemas.microsoft.com/office/drawing/2014/main" id="{4FFE15AF-0F21-4A58-B83A-A0D335ADA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421" y="1761740"/>
            <a:ext cx="3121158" cy="333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17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5DFA28-A08E-4942-8C53-CD1CE0150CD9}"/>
              </a:ext>
            </a:extLst>
          </p:cNvPr>
          <p:cNvSpPr txBox="1"/>
          <p:nvPr/>
        </p:nvSpPr>
        <p:spPr>
          <a:xfrm>
            <a:off x="534572" y="5767754"/>
            <a:ext cx="1101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dRiquMUw&amp;id=22DC99AA30CDCF472B2C2B9A1032E6F165E400E0&amp;thid=OIP.dRiquMUwoHAJ-AautpVCCgEsCj&amp;mediaurl=http%3a%2f%2fwww.ownway.eu%2fdata%2fUSR_001_USR_ADVICERS%2fUSR_292_PORADCE%2foriginal_Pareto%2520analysis%2520-%2520graph%2520EN.jpg&amp;exph=478&amp;expw=879&amp;q=pareto+analysis&amp;simid=608039282245109317&amp;selectedIndex=3&amp;ajaxhist=0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close up of a map&#10;&#10;Description generated with high confidence">
            <a:extLst>
              <a:ext uri="{FF2B5EF4-FFF2-40B4-BE49-F238E27FC236}">
                <a16:creationId xmlns="" xmlns:a16="http://schemas.microsoft.com/office/drawing/2014/main" id="{B7B40226-1BCF-4A21-8C03-E10F73171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04" y="443914"/>
            <a:ext cx="9382539" cy="517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41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FD58F6F-A3DA-4AC7-A764-63463BFDFB4A}"/>
              </a:ext>
            </a:extLst>
          </p:cNvPr>
          <p:cNvSpPr txBox="1"/>
          <p:nvPr/>
        </p:nvSpPr>
        <p:spPr>
          <a:xfrm>
            <a:off x="1484244" y="781878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Root Cause Analysis Tools and Techniques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1AC64D2-5490-4525-920F-5BAB248D2FA6}"/>
              </a:ext>
            </a:extLst>
          </p:cNvPr>
          <p:cNvSpPr txBox="1"/>
          <p:nvPr/>
        </p:nvSpPr>
        <p:spPr>
          <a:xfrm>
            <a:off x="1205948" y="5502965"/>
            <a:ext cx="909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https://www.bing.com/videos/search?q=how+to+calculate+root+cause+analysis&amp;&amp;view=detail&amp;mid=5BD4FFBF9F58D995CA805BD4FFBF9F58D995CA80&amp;FORM=VRDGAR</a:t>
            </a:r>
          </a:p>
        </p:txBody>
      </p:sp>
      <p:pic>
        <p:nvPicPr>
          <p:cNvPr id="4" name="Online Media 3">
            <a:hlinkClick r:id="" action="ppaction://media"/>
            <a:extLst>
              <a:ext uri="{FF2B5EF4-FFF2-40B4-BE49-F238E27FC236}">
                <a16:creationId xmlns="" xmlns:a16="http://schemas.microsoft.com/office/drawing/2014/main" id="{41980383-896B-4B50-8AED-9E3A6669FF8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93548" y="1705389"/>
            <a:ext cx="4596296" cy="344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97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15</a:t>
            </a:r>
            <a:br>
              <a:rPr lang="en-US" dirty="0"/>
            </a:br>
            <a:r>
              <a:rPr lang="en-US" dirty="0"/>
              <a:t>Embedding ERM into Strategic Planning at the City of Edmonton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36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2856"/>
            <a:ext cx="12192000" cy="6545144"/>
          </a:xfrm>
        </p:spPr>
      </p:pic>
    </p:spTree>
    <p:extLst>
      <p:ext uri="{BB962C8B-B14F-4D97-AF65-F5344CB8AC3E}">
        <p14:creationId xmlns:p14="http://schemas.microsoft.com/office/powerpoint/2010/main" val="648090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AB6FE4-A4A4-47E8-B7BB-35E5617A4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61" y="251791"/>
            <a:ext cx="10982739" cy="6241773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Results Based and Capital Modeling – pg 284-285</a:t>
            </a:r>
          </a:p>
          <a:p>
            <a:pPr lvl="2"/>
            <a:r>
              <a:rPr lang="en-US" dirty="0"/>
              <a:t>Organizational-wide ERM assists in company resource allocation to appropriate areas and reduces inefficiency in profit maximization</a:t>
            </a:r>
          </a:p>
          <a:p>
            <a:pPr lvl="2"/>
            <a:r>
              <a:rPr lang="en-US" dirty="0"/>
              <a:t> Monetary capital is properly focused on a risk/reward basis within a given organizational tolerance of risk</a:t>
            </a:r>
          </a:p>
          <a:p>
            <a:pPr lvl="2"/>
            <a:r>
              <a:rPr lang="en-US" dirty="0"/>
              <a:t>Human capital is allocated, increased, or decreased based upon ERM strategic planning to maximize efficiencies and productivity</a:t>
            </a:r>
          </a:p>
          <a:p>
            <a:pPr lvl="1"/>
            <a:r>
              <a:rPr lang="en-US" dirty="0"/>
              <a:t>Risk Scorecard Methodology – pg 286</a:t>
            </a:r>
          </a:p>
          <a:p>
            <a:pPr lvl="2"/>
            <a:r>
              <a:rPr lang="en-US" dirty="0"/>
              <a:t>Weighing of goals to highest priority </a:t>
            </a:r>
          </a:p>
          <a:p>
            <a:pPr lvl="2"/>
            <a:r>
              <a:rPr lang="en-US" dirty="0"/>
              <a:t>Incorporate strategic objectives to goals/mission</a:t>
            </a:r>
          </a:p>
          <a:p>
            <a:pPr lvl="2"/>
            <a:r>
              <a:rPr lang="en-US" dirty="0"/>
              <a:t>Risks tied to each strategic objective</a:t>
            </a:r>
          </a:p>
          <a:p>
            <a:pPr lvl="2"/>
            <a:r>
              <a:rPr lang="en-US" dirty="0"/>
              <a:t>Examination and pairing of existing projects to overall goals/strategy</a:t>
            </a:r>
          </a:p>
          <a:p>
            <a:pPr lvl="2"/>
            <a:r>
              <a:rPr lang="en-US" dirty="0"/>
              <a:t>Identification of planned future projects linked to strategic goals</a:t>
            </a:r>
          </a:p>
          <a:p>
            <a:pPr lvl="2"/>
            <a:r>
              <a:rPr lang="en-US" dirty="0"/>
              <a:t>Identification and/or creation of mitigation systems for high risk outcomes</a:t>
            </a:r>
          </a:p>
          <a:p>
            <a:pPr lvl="1"/>
            <a:r>
              <a:rPr lang="en-US" dirty="0"/>
              <a:t>ERM process must be 2 things – pg 297</a:t>
            </a:r>
          </a:p>
          <a:p>
            <a:pPr lvl="2"/>
            <a:r>
              <a:rPr lang="en-US" dirty="0"/>
              <a:t>Simple for everyone to gain knowledge of the process and deeply understand it in terms of their position and the company</a:t>
            </a:r>
          </a:p>
          <a:p>
            <a:pPr lvl="2"/>
            <a:r>
              <a:rPr lang="en-US" dirty="0"/>
              <a:t>Show value of performing the necessary functions so that motivation and outcome combine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12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6C5ABC9-6C61-406D-A54A-CE65F5AE9896}"/>
              </a:ext>
            </a:extLst>
          </p:cNvPr>
          <p:cNvSpPr txBox="1"/>
          <p:nvPr/>
        </p:nvSpPr>
        <p:spPr>
          <a:xfrm>
            <a:off x="1146313" y="443915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Edmonton City Strategic Risk Management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5DFA28-A08E-4942-8C53-CD1CE0150CD9}"/>
              </a:ext>
            </a:extLst>
          </p:cNvPr>
          <p:cNvSpPr txBox="1"/>
          <p:nvPr/>
        </p:nvSpPr>
        <p:spPr>
          <a:xfrm>
            <a:off x="534572" y="5767754"/>
            <a:ext cx="1101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OHSJC18I&amp;id=F55876B319EF6D509FBAA30363FD2624C2E195B9&amp;thid=OIP.OHSJC18I7rW5oAsJCSFRsQEsCz&amp;mediaurl=http%3a%2f%2facademlib.com%2fimag%2fmanag%2ffras_imperm%2fimage070.jpg&amp;exph=246&amp;expw=411&amp;q=relationship+between+strategic%2c+project%2c+and+operational+risks&amp;simid=608052566556935471&amp;selectedIndex=2&amp;ajaxhist=0</a:t>
            </a:r>
          </a:p>
        </p:txBody>
      </p:sp>
      <p:pic>
        <p:nvPicPr>
          <p:cNvPr id="3" name="Picture 2" descr="A close up of a logo&#10;&#10;Description generated with high confidence">
            <a:extLst>
              <a:ext uri="{FF2B5EF4-FFF2-40B4-BE49-F238E27FC236}">
                <a16:creationId xmlns="" xmlns:a16="http://schemas.microsoft.com/office/drawing/2014/main" id="{D11C8384-04A8-425F-984A-51AEA9DCB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174" y="965111"/>
            <a:ext cx="7620000" cy="456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66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6C5ABC9-6C61-406D-A54A-CE65F5AE9896}"/>
              </a:ext>
            </a:extLst>
          </p:cNvPr>
          <p:cNvSpPr txBox="1"/>
          <p:nvPr/>
        </p:nvSpPr>
        <p:spPr>
          <a:xfrm>
            <a:off x="1623391" y="413994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Montreal scoring of likelihood and impact of risk events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5DFA28-A08E-4942-8C53-CD1CE0150CD9}"/>
              </a:ext>
            </a:extLst>
          </p:cNvPr>
          <p:cNvSpPr txBox="1"/>
          <p:nvPr/>
        </p:nvSpPr>
        <p:spPr>
          <a:xfrm>
            <a:off x="534572" y="5767754"/>
            <a:ext cx="1101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wNNFjuoK&amp;id=9CE0D5BA401C68A127903D505AA72BA392E7C1E0&amp;thid=OIP.wNNFjuoKyMBF5w-kX2wJTAEdDb&amp;mediaurl=http%3a%2f%2facademlib.com%2fimag%2fmanag%2ffras_imperm%2fimage071.jpg&amp;exph=348&amp;expw=453&amp;q=risk+scorecard+process+diagram&amp;simid=608045162036596551&amp;selectedIndex=1&amp;ajaxhist=0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screenshot of a cell phone&#10;&#10;Description generated with high confidence">
            <a:extLst>
              <a:ext uri="{FF2B5EF4-FFF2-40B4-BE49-F238E27FC236}">
                <a16:creationId xmlns="" xmlns:a16="http://schemas.microsoft.com/office/drawing/2014/main" id="{4AE7E1D9-B684-4D15-B085-04F4FD2B8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644" y="1384777"/>
            <a:ext cx="6745355" cy="424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5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5DFA28-A08E-4942-8C53-CD1CE0150CD9}"/>
              </a:ext>
            </a:extLst>
          </p:cNvPr>
          <p:cNvSpPr txBox="1"/>
          <p:nvPr/>
        </p:nvSpPr>
        <p:spPr>
          <a:xfrm>
            <a:off x="534572" y="5767754"/>
            <a:ext cx="1101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nYNJIoK4&amp;id=9F3D93E5DE5A90534F4E78FA20E6EC096AFCD36B&amp;thid=OIP.nYNJIoK4Pn41_5Y_WbgnfQEsDh&amp;mediaurl=https%3a%2f%2fppl.app.uq.edu.au%2fsites%2fdefault%2ffiles%2fIS031000%2520Process%2520Diagram.jpg&amp;exph=720&amp;expw=960&amp;q=enterprise+risk+management+process+chart&amp;simid=608019959161226691&amp;selectedIndex=8&amp;ajaxhist=0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="" xmlns:a16="http://schemas.microsoft.com/office/drawing/2014/main" id="{BCF04CB7-2EA9-4F7E-B594-27762C74F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156" y="443915"/>
            <a:ext cx="6339923" cy="474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171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19 </a:t>
            </a:r>
            <a:br>
              <a:rPr lang="en-US" dirty="0"/>
            </a:br>
            <a:r>
              <a:rPr lang="en-US" dirty="0"/>
              <a:t>Kilgore Custom Milling 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525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AB6FE4-A4A4-47E8-B7BB-35E5617A4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61" y="251791"/>
            <a:ext cx="10982739" cy="6241773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pPr lvl="3"/>
            <a:endParaRPr lang="en-US" dirty="0"/>
          </a:p>
          <a:p>
            <a:pPr lvl="3"/>
            <a:endParaRPr lang="en-US" dirty="0"/>
          </a:p>
          <a:p>
            <a:pPr lvl="3"/>
            <a:endParaRPr lang="en-US" dirty="0"/>
          </a:p>
          <a:p>
            <a:pPr lvl="3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7869"/>
            <a:ext cx="11906655" cy="610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FD58F6F-A3DA-4AC7-A764-63463BFDFB4A}"/>
              </a:ext>
            </a:extLst>
          </p:cNvPr>
          <p:cNvSpPr txBox="1"/>
          <p:nvPr/>
        </p:nvSpPr>
        <p:spPr>
          <a:xfrm>
            <a:off x="1351722" y="261760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Currency Hedging Explanations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1AC64D2-5490-4525-920F-5BAB248D2FA6}"/>
              </a:ext>
            </a:extLst>
          </p:cNvPr>
          <p:cNvSpPr txBox="1"/>
          <p:nvPr/>
        </p:nvSpPr>
        <p:spPr>
          <a:xfrm>
            <a:off x="1205948" y="5502965"/>
            <a:ext cx="909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https://www.bing.com/videos/search?q=currency+risk+hedging+strategies&amp;&amp;view=detail&amp;mid=9892D82E2B5DF489934A9892D82E2B5DF489934A&amp;FORM=VRDGAR</a:t>
            </a:r>
          </a:p>
        </p:txBody>
      </p:sp>
      <p:pic>
        <p:nvPicPr>
          <p:cNvPr id="2" name="Online Media 1">
            <a:hlinkClick r:id="" action="ppaction://media"/>
            <a:extLst>
              <a:ext uri="{FF2B5EF4-FFF2-40B4-BE49-F238E27FC236}">
                <a16:creationId xmlns="" xmlns:a16="http://schemas.microsoft.com/office/drawing/2014/main" id="{D2496C6D-FE7E-4DF4-A0A9-9FDDA82CF0D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17846" y="989901"/>
            <a:ext cx="5124275" cy="38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773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6C5ABC9-6C61-406D-A54A-CE65F5AE9896}"/>
              </a:ext>
            </a:extLst>
          </p:cNvPr>
          <p:cNvSpPr txBox="1"/>
          <p:nvPr/>
        </p:nvSpPr>
        <p:spPr>
          <a:xfrm>
            <a:off x="1623391" y="413994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Currency Hedging Methodology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5DFA28-A08E-4942-8C53-CD1CE0150CD9}"/>
              </a:ext>
            </a:extLst>
          </p:cNvPr>
          <p:cNvSpPr txBox="1"/>
          <p:nvPr/>
        </p:nvSpPr>
        <p:spPr>
          <a:xfrm>
            <a:off x="534572" y="5767754"/>
            <a:ext cx="1101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qXQ5E0Ec&amp;id=952EE2519A39A20A28744407DAC0C7054B994121&amp;thid=OIP.qXQ5E0EcGvzYWdpeQcjPhAHgFG&amp;mediaurl=http%3a%2f%2flerablog.org%2fwp-content%2fuploads%2f2015%2f02%2ffx-hedging.png&amp;exph=372&amp;expw=547&amp;q=currency+risk+hedging+strategies&amp;simid=608015616989859798&amp;selectedIndex=1&amp;ajaxhist=0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close up of a map&#10;&#10;Description generated with high confidence">
            <a:extLst>
              <a:ext uri="{FF2B5EF4-FFF2-40B4-BE49-F238E27FC236}">
                <a16:creationId xmlns="" xmlns:a16="http://schemas.microsoft.com/office/drawing/2014/main" id="{A1914EB2-ED2B-4CAF-964B-BDCB75205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49" y="1657102"/>
            <a:ext cx="5210902" cy="354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65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20 </a:t>
            </a:r>
            <a:br>
              <a:rPr lang="en-US" dirty="0"/>
            </a:br>
            <a:r>
              <a:rPr lang="en-US" dirty="0"/>
              <a:t>Implementing Risk Management within Middle Eastern Oil and Gas Companies </a:t>
            </a:r>
          </a:p>
        </p:txBody>
      </p:sp>
    </p:spTree>
    <p:extLst>
      <p:ext uri="{BB962C8B-B14F-4D97-AF65-F5344CB8AC3E}">
        <p14:creationId xmlns:p14="http://schemas.microsoft.com/office/powerpoint/2010/main" val="309382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AB6FE4-A4A4-47E8-B7BB-35E5617A4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61" y="251791"/>
            <a:ext cx="10982739" cy="6241773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 Focus on ERM through IT and project management departments pg 377-380</a:t>
            </a:r>
          </a:p>
          <a:p>
            <a:pPr lvl="2"/>
            <a:r>
              <a:rPr lang="en-US" dirty="0"/>
              <a:t>MECO includes 5 business lines </a:t>
            </a:r>
          </a:p>
          <a:p>
            <a:pPr lvl="2"/>
            <a:r>
              <a:rPr lang="en-US" dirty="0"/>
              <a:t>Five administrative areas in each line</a:t>
            </a:r>
          </a:p>
          <a:p>
            <a:pPr lvl="2"/>
            <a:r>
              <a:rPr lang="en-US" dirty="0"/>
              <a:t>2006 to 2008  – ERM team pursue formal project risk management as successful pilot program</a:t>
            </a:r>
          </a:p>
          <a:p>
            <a:pPr lvl="2"/>
            <a:r>
              <a:rPr lang="en-US" dirty="0"/>
              <a:t>2010 – Second implementation of risk management to a company wide approach with inclusion of internal audit members</a:t>
            </a:r>
          </a:p>
          <a:p>
            <a:pPr lvl="1"/>
            <a:r>
              <a:rPr lang="en-US" dirty="0"/>
              <a:t>IT Risk – largest risk is that of severe cyber attack </a:t>
            </a:r>
          </a:p>
          <a:p>
            <a:pPr lvl="1"/>
            <a:r>
              <a:rPr lang="en-US" dirty="0"/>
              <a:t>Activity Risk Holder (ARH) was software chosen for IT projects and integration of ERM – pg 381-382</a:t>
            </a:r>
          </a:p>
          <a:p>
            <a:pPr lvl="2"/>
            <a:r>
              <a:rPr lang="en-US" dirty="0"/>
              <a:t>Software allows risks and actions to be captured across an organization and project</a:t>
            </a:r>
          </a:p>
          <a:p>
            <a:pPr lvl="2"/>
            <a:r>
              <a:rPr lang="en-US" dirty="0"/>
              <a:t>Mainly used and further developed for MECO by one person </a:t>
            </a:r>
          </a:p>
          <a:p>
            <a:pPr lvl="2"/>
            <a:r>
              <a:rPr lang="en-US" dirty="0"/>
              <a:t>The risk management drive that contained all the data was lost and process halted</a:t>
            </a:r>
          </a:p>
          <a:p>
            <a:pPr lvl="1"/>
            <a:r>
              <a:rPr lang="en-US" dirty="0"/>
              <a:t>Risk Management Approach to MECO IT and Project Management – pg 386-387</a:t>
            </a:r>
          </a:p>
          <a:p>
            <a:pPr lvl="2"/>
            <a:r>
              <a:rPr lang="en-US" dirty="0"/>
              <a:t>Adopted ISO 31000 </a:t>
            </a:r>
          </a:p>
          <a:p>
            <a:pPr lvl="2"/>
            <a:r>
              <a:rPr lang="en-US" dirty="0"/>
              <a:t>Integrated a traffic light charting system  to identify organization’s key risks</a:t>
            </a:r>
          </a:p>
          <a:p>
            <a:pPr lvl="2"/>
            <a:r>
              <a:rPr lang="en-US" dirty="0"/>
              <a:t>Risk committee created to filter the corporate risk register and business lines to the management committee</a:t>
            </a:r>
          </a:p>
          <a:p>
            <a:pPr lvl="1"/>
            <a:endParaRPr lang="en-US" dirty="0"/>
          </a:p>
          <a:p>
            <a:pPr lvl="3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687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6C5ABC9-6C61-406D-A54A-CE65F5AE9896}"/>
              </a:ext>
            </a:extLst>
          </p:cNvPr>
          <p:cNvSpPr txBox="1"/>
          <p:nvPr/>
        </p:nvSpPr>
        <p:spPr>
          <a:xfrm>
            <a:off x="1623391" y="413994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Traffic Light Risk Matrix Sample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5DFA28-A08E-4942-8C53-CD1CE0150CD9}"/>
              </a:ext>
            </a:extLst>
          </p:cNvPr>
          <p:cNvSpPr txBox="1"/>
          <p:nvPr/>
        </p:nvSpPr>
        <p:spPr>
          <a:xfrm>
            <a:off x="534572" y="5767754"/>
            <a:ext cx="1101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vAE%2b17AB&amp;id=CC45715935A53D205AE27A94435D77DC3246CA33&amp;thid=OIP.vAE-17ABt2P-W9tdmJNhbQEsCo&amp;mediaurl=http%3a%2f%2fnews.safetymedia.co.uk%2fwp-content%2fuploads%2f2016%2f04%2fRisk-Matrix.jpg&amp;exph=540&amp;expw=960&amp;q=traffic+light+risk+managmenet+report&amp;simid=608035562795174094&amp;selectedIndex=4&amp;ajaxhist=0</a:t>
            </a:r>
          </a:p>
        </p:txBody>
      </p:sp>
      <p:pic>
        <p:nvPicPr>
          <p:cNvPr id="3" name="Picture 2" descr="A screenshot of a cell phone&#10;&#10;Description generated with high confidence">
            <a:extLst>
              <a:ext uri="{FF2B5EF4-FFF2-40B4-BE49-F238E27FC236}">
                <a16:creationId xmlns="" xmlns:a16="http://schemas.microsoft.com/office/drawing/2014/main" id="{13899521-230F-4B70-A34D-1283DCA23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513" y="1395374"/>
            <a:ext cx="6707120" cy="377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70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6C5ABC9-6C61-406D-A54A-CE65F5AE9896}"/>
              </a:ext>
            </a:extLst>
          </p:cNvPr>
          <p:cNvSpPr txBox="1"/>
          <p:nvPr/>
        </p:nvSpPr>
        <p:spPr>
          <a:xfrm>
            <a:off x="1346555" y="259308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Risk Maturity Matrix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5DFA28-A08E-4942-8C53-CD1CE0150CD9}"/>
              </a:ext>
            </a:extLst>
          </p:cNvPr>
          <p:cNvSpPr txBox="1"/>
          <p:nvPr/>
        </p:nvSpPr>
        <p:spPr>
          <a:xfrm>
            <a:off x="532937" y="5921623"/>
            <a:ext cx="11126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VY27s2ga&amp;id=D0DDC9C9AF60BCE2CEA61587477D297088BB9A07&amp;thid=OIP.VY27s2gaWvSuc3WVMk94YgEsDh&amp;mediaurl=http%3a%2f%2fimage.slidesharecdn.com%2friskmanagementframework-090710200059-phpapp01%2f95%2frisk-management-framework-42-728.jpg&amp;exph=546&amp;expw=728&amp;q=risk+maturity+matrix&amp;simid=608050195739380696&amp;selectedIndex=5&amp;ajaxhist=0</a:t>
            </a:r>
          </a:p>
        </p:txBody>
      </p:sp>
      <p:pic>
        <p:nvPicPr>
          <p:cNvPr id="3" name="Picture 2" descr="A screenshot of a cell phone&#10;&#10;Description generated with high confidence">
            <a:extLst>
              <a:ext uri="{FF2B5EF4-FFF2-40B4-BE49-F238E27FC236}">
                <a16:creationId xmlns="" xmlns:a16="http://schemas.microsoft.com/office/drawing/2014/main" id="{46A6CD86-A1F3-4ABD-9877-C1E2C5B81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720973"/>
            <a:ext cx="6859049" cy="514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83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35  </a:t>
            </a:r>
            <a:br>
              <a:rPr lang="en-US" dirty="0"/>
            </a:br>
            <a:r>
              <a:rPr lang="en-US" dirty="0"/>
              <a:t>ERM at Malaysia's Media Company Astro: Quickly Implementing ERM and Using It to Assess the Risk-Adjusted Performance of a Portfolio of Acquired Foreign Companies </a:t>
            </a:r>
          </a:p>
        </p:txBody>
      </p:sp>
    </p:spTree>
    <p:extLst>
      <p:ext uri="{BB962C8B-B14F-4D97-AF65-F5344CB8AC3E}">
        <p14:creationId xmlns:p14="http://schemas.microsoft.com/office/powerpoint/2010/main" val="4252878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AB6FE4-A4A4-47E8-B7BB-35E5617A4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61" y="251791"/>
            <a:ext cx="10982739" cy="6241773"/>
          </a:xfrm>
        </p:spPr>
        <p:txBody>
          <a:bodyPr>
            <a:normAutofit/>
          </a:bodyPr>
          <a:lstStyle/>
          <a:p>
            <a:pPr lvl="2"/>
            <a:endParaRPr lang="en-US" dirty="0"/>
          </a:p>
          <a:p>
            <a:pPr lvl="2"/>
            <a:endParaRPr lang="en-US" dirty="0"/>
          </a:p>
          <a:p>
            <a:pPr lvl="3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6174"/>
            <a:ext cx="12023387" cy="705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49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6C5ABC9-6C61-406D-A54A-CE65F5AE9896}"/>
              </a:ext>
            </a:extLst>
          </p:cNvPr>
          <p:cNvSpPr txBox="1"/>
          <p:nvPr/>
        </p:nvSpPr>
        <p:spPr>
          <a:xfrm>
            <a:off x="1159565" y="443915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Typical ERM System Applicable to Company Acquisitions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5DFA28-A08E-4942-8C53-CD1CE0150CD9}"/>
              </a:ext>
            </a:extLst>
          </p:cNvPr>
          <p:cNvSpPr txBox="1"/>
          <p:nvPr/>
        </p:nvSpPr>
        <p:spPr>
          <a:xfrm>
            <a:off x="534572" y="5767754"/>
            <a:ext cx="1101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9BMfEeK4&amp;id=2F73B5587127A0F16DEEF54403CB88BF50E357EE&amp;thid=OIP.9BMfEeK4k6BO9vw7MTf4sAE9DE&amp;mediaurl=http%3a%2f%2fwww.oslriskmanagement.com%2fuploads%2foptimadmin%2fimage%2fimage%2f32%2fROV_ERM.JPG&amp;exph=383&amp;expw=617&amp;q=ERM+implementation+for+venture+capital+firms&amp;simid=608020496031025654&amp;selectedIndex=3&amp;ajaxhist=0</a:t>
            </a:r>
          </a:p>
        </p:txBody>
      </p:sp>
      <p:pic>
        <p:nvPicPr>
          <p:cNvPr id="3" name="Picture 2" descr="A screenshot of a cell phone&#10;&#10;Description generated with high confidence">
            <a:extLst>
              <a:ext uri="{FF2B5EF4-FFF2-40B4-BE49-F238E27FC236}">
                <a16:creationId xmlns="" xmlns:a16="http://schemas.microsoft.com/office/drawing/2014/main" id="{02E8F6F9-992D-4C64-BFF8-2A4374E93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537" y="1604962"/>
            <a:ext cx="587692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97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5DFA28-A08E-4942-8C53-CD1CE0150CD9}"/>
              </a:ext>
            </a:extLst>
          </p:cNvPr>
          <p:cNvSpPr txBox="1"/>
          <p:nvPr/>
        </p:nvSpPr>
        <p:spPr>
          <a:xfrm>
            <a:off x="534572" y="5767754"/>
            <a:ext cx="1101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xBvm%2bCAs&amp;id=691DCCB88AAE151F13F6776D25E38F8F435533D7&amp;thid=OIP.xBvm-CAsIBF4aU7J-OT1GQEgDY&amp;mediaurl=http%3a%2f%2fslideplayer.com%2f6833617%2f23%2fimages%2f23%2fERM%253A%2bValue%2bin%2bthe%2bSum%2bof%2bthe%2bParts.jpg&amp;exph=720&amp;expw=960&amp;q=erm+reporting+and+monitoring+structure&amp;simid=608052003914845417&amp;selectedIndex=7&amp;ajaxhist=0</a:t>
            </a:r>
          </a:p>
        </p:txBody>
      </p:sp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="" xmlns:a16="http://schemas.microsoft.com/office/drawing/2014/main" id="{7E7CBD78-6FA0-410C-82A9-C7C320ADC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129" y="238505"/>
            <a:ext cx="6877879" cy="515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918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FD58F6F-A3DA-4AC7-A764-63463BFDFB4A}"/>
              </a:ext>
            </a:extLst>
          </p:cNvPr>
          <p:cNvSpPr txBox="1"/>
          <p:nvPr/>
        </p:nvSpPr>
        <p:spPr>
          <a:xfrm>
            <a:off x="1484244" y="781878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What is Venture Capital</a:t>
            </a:r>
          </a:p>
        </p:txBody>
      </p:sp>
      <p:pic>
        <p:nvPicPr>
          <p:cNvPr id="4" name="Online Media 3">
            <a:hlinkClick r:id="" action="ppaction://media"/>
            <a:extLst>
              <a:ext uri="{FF2B5EF4-FFF2-40B4-BE49-F238E27FC236}">
                <a16:creationId xmlns="" xmlns:a16="http://schemas.microsoft.com/office/drawing/2014/main" id="{8224D840-468B-49D1-B039-BC9D56F82DC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572000" y="285750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43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John R.S. Fraser, B. J. (2015). </a:t>
            </a:r>
            <a:r>
              <a:rPr lang="en-US" alt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Implementing Enterprise Risk </a:t>
            </a:r>
            <a:r>
              <a:rPr lang="en-US" altLang="en-US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Management</a:t>
            </a:r>
            <a:r>
              <a:rPr lang="en-US" alt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Jersey: Wiley &amp; Son, Inc.,</a:t>
            </a: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159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1511</TotalTime>
  <Words>1379</Words>
  <Application>Microsoft Office PowerPoint</Application>
  <PresentationFormat>Widescreen</PresentationFormat>
  <Paragraphs>167</Paragraphs>
  <Slides>27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Module 7 Intuit, the City of Edmonton, Kilgore, Middle Eastern Oil and Gas, and Malaysia’s Media all integrating ERM  </vt:lpstr>
      <vt:lpstr>Chapter 12  Measuring Performance at Intuit: A Value-Added Component in ERM Programs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15 Embedding ERM into Strategic Planning at the City of Edmonton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19  Kilgore Custom Milling   </vt:lpstr>
      <vt:lpstr>PowerPoint Presentation</vt:lpstr>
      <vt:lpstr>PowerPoint Presentation</vt:lpstr>
      <vt:lpstr>PowerPoint Presentation</vt:lpstr>
      <vt:lpstr>Chapter 20  Implementing Risk Management within Middle Eastern Oil and Gas Companies </vt:lpstr>
      <vt:lpstr>PowerPoint Presentation</vt:lpstr>
      <vt:lpstr>PowerPoint Presentation</vt:lpstr>
      <vt:lpstr>PowerPoint Presentation</vt:lpstr>
      <vt:lpstr>Chapter 35   ERM at Malaysia's Media Company Astro: Quickly Implementing ERM and Using It to Assess the Risk-Adjusted Performance of a Portfolio of Acquired Foreign Companies 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7</dc:title>
  <dc:creator>coronel.rina@spcollege.edu</dc:creator>
  <cp:lastModifiedBy>Jassim Almousa</cp:lastModifiedBy>
  <cp:revision>34</cp:revision>
  <dcterms:created xsi:type="dcterms:W3CDTF">2017-12-04T18:45:03Z</dcterms:created>
  <dcterms:modified xsi:type="dcterms:W3CDTF">2019-07-04T19:39:05Z</dcterms:modified>
</cp:coreProperties>
</file>